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6" r:id="rId9"/>
    <p:sldId id="279" r:id="rId10"/>
    <p:sldId id="28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>
      <p:cViewPr varScale="1">
        <p:scale>
          <a:sx n="47" d="100"/>
          <a:sy n="47" d="100"/>
        </p:scale>
        <p:origin x="80" y="30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14AFA3-73CF-415F-BCA5-D34D3F3AEC4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0EFB3B-79EA-4629-A1BE-F0AC3A7705E4}">
      <dgm:prSet/>
      <dgm:spPr>
        <a:ln>
          <a:solidFill>
            <a:schemeClr val="tx2"/>
          </a:solidFill>
        </a:ln>
      </dgm:spPr>
      <dgm:t>
        <a:bodyPr/>
        <a:lstStyle/>
        <a:p>
          <a:pPr rtl="0"/>
          <a:r>
            <a:rPr lang="en-US" b="1" dirty="0" smtClean="0"/>
            <a:t>Faulty Vision Or Faulty Brains?</a:t>
          </a:r>
          <a:br>
            <a:rPr lang="en-US" b="1" dirty="0" smtClean="0"/>
          </a:br>
          <a:r>
            <a:rPr lang="en-US" b="1" i="1" dirty="0" smtClean="0"/>
            <a:t>A Brief Proof</a:t>
          </a:r>
          <a:br>
            <a:rPr lang="en-US" b="1" i="1" dirty="0" smtClean="0"/>
          </a:br>
          <a:r>
            <a:rPr lang="en-US" b="1" i="1" dirty="0" smtClean="0"/>
            <a:t> Of Human Blindness</a:t>
          </a:r>
          <a:endParaRPr lang="en-US" dirty="0"/>
        </a:p>
      </dgm:t>
    </dgm:pt>
    <dgm:pt modelId="{B4D6F34A-0E4A-45AC-A3DC-14607EAF8FA0}" type="parTrans" cxnId="{9418E4F9-C3D8-4AD9-9238-95A575C52ED4}">
      <dgm:prSet/>
      <dgm:spPr/>
      <dgm:t>
        <a:bodyPr/>
        <a:lstStyle/>
        <a:p>
          <a:endParaRPr lang="en-US"/>
        </a:p>
      </dgm:t>
    </dgm:pt>
    <dgm:pt modelId="{FEBE3333-3F1B-47DF-8C2B-F5B7C1E862E7}" type="sibTrans" cxnId="{9418E4F9-C3D8-4AD9-9238-95A575C52ED4}">
      <dgm:prSet/>
      <dgm:spPr/>
      <dgm:t>
        <a:bodyPr/>
        <a:lstStyle/>
        <a:p>
          <a:endParaRPr lang="en-US"/>
        </a:p>
      </dgm:t>
    </dgm:pt>
    <dgm:pt modelId="{4CD6C042-E109-4602-B2E9-4FA15D1348DC}" type="pres">
      <dgm:prSet presAssocID="{9014AFA3-73CF-415F-BCA5-D34D3F3AEC4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F5B0D6-6A99-4802-80FB-D8ED71F26B6D}" type="pres">
      <dgm:prSet presAssocID="{860EFB3B-79EA-4629-A1BE-F0AC3A7705E4}" presName="circ1TxSh" presStyleLbl="vennNode1" presStyleIdx="0" presStyleCnt="1" custLinFactNeighborX="33805" custLinFactNeighborY="23899"/>
      <dgm:spPr/>
      <dgm:t>
        <a:bodyPr/>
        <a:lstStyle/>
        <a:p>
          <a:endParaRPr lang="en-US"/>
        </a:p>
      </dgm:t>
    </dgm:pt>
  </dgm:ptLst>
  <dgm:cxnLst>
    <dgm:cxn modelId="{538B1B26-F368-4696-9EAC-783CE97A6868}" type="presOf" srcId="{9014AFA3-73CF-415F-BCA5-D34D3F3AEC4C}" destId="{4CD6C042-E109-4602-B2E9-4FA15D1348DC}" srcOrd="0" destOrd="0" presId="urn:microsoft.com/office/officeart/2005/8/layout/venn1"/>
    <dgm:cxn modelId="{9C980134-E63D-48F2-9AF8-28751FBFAAD5}" type="presOf" srcId="{860EFB3B-79EA-4629-A1BE-F0AC3A7705E4}" destId="{FCF5B0D6-6A99-4802-80FB-D8ED71F26B6D}" srcOrd="0" destOrd="0" presId="urn:microsoft.com/office/officeart/2005/8/layout/venn1"/>
    <dgm:cxn modelId="{9418E4F9-C3D8-4AD9-9238-95A575C52ED4}" srcId="{9014AFA3-73CF-415F-BCA5-D34D3F3AEC4C}" destId="{860EFB3B-79EA-4629-A1BE-F0AC3A7705E4}" srcOrd="0" destOrd="0" parTransId="{B4D6F34A-0E4A-45AC-A3DC-14607EAF8FA0}" sibTransId="{FEBE3333-3F1B-47DF-8C2B-F5B7C1E862E7}"/>
    <dgm:cxn modelId="{3C561B1B-178E-4166-9A14-0288FD88F523}" type="presParOf" srcId="{4CD6C042-E109-4602-B2E9-4FA15D1348DC}" destId="{FCF5B0D6-6A99-4802-80FB-D8ED71F26B6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14AFA3-73CF-415F-BCA5-D34D3F3AEC4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0EFB3B-79EA-4629-A1BE-F0AC3A7705E4}">
      <dgm:prSet/>
      <dgm:spPr>
        <a:ln>
          <a:solidFill>
            <a:schemeClr val="tx2"/>
          </a:solidFill>
        </a:ln>
      </dgm:spPr>
      <dgm:t>
        <a:bodyPr/>
        <a:lstStyle/>
        <a:p>
          <a:pPr rtl="0"/>
          <a:r>
            <a:rPr lang="en-US" b="1" dirty="0" smtClean="0"/>
            <a:t>If  You Are Not Certain Of  What You See…..</a:t>
          </a:r>
          <a:endParaRPr lang="en-US" dirty="0"/>
        </a:p>
      </dgm:t>
    </dgm:pt>
    <dgm:pt modelId="{B4D6F34A-0E4A-45AC-A3DC-14607EAF8FA0}" type="parTrans" cxnId="{9418E4F9-C3D8-4AD9-9238-95A575C52ED4}">
      <dgm:prSet/>
      <dgm:spPr/>
      <dgm:t>
        <a:bodyPr/>
        <a:lstStyle/>
        <a:p>
          <a:endParaRPr lang="en-US"/>
        </a:p>
      </dgm:t>
    </dgm:pt>
    <dgm:pt modelId="{FEBE3333-3F1B-47DF-8C2B-F5B7C1E862E7}" type="sibTrans" cxnId="{9418E4F9-C3D8-4AD9-9238-95A575C52ED4}">
      <dgm:prSet/>
      <dgm:spPr/>
      <dgm:t>
        <a:bodyPr/>
        <a:lstStyle/>
        <a:p>
          <a:endParaRPr lang="en-US"/>
        </a:p>
      </dgm:t>
    </dgm:pt>
    <dgm:pt modelId="{4CD6C042-E109-4602-B2E9-4FA15D1348DC}" type="pres">
      <dgm:prSet presAssocID="{9014AFA3-73CF-415F-BCA5-D34D3F3AEC4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F5B0D6-6A99-4802-80FB-D8ED71F26B6D}" type="pres">
      <dgm:prSet presAssocID="{860EFB3B-79EA-4629-A1BE-F0AC3A7705E4}" presName="circ1TxSh" presStyleLbl="vennNode1" presStyleIdx="0" presStyleCnt="1" custLinFactNeighborX="18264"/>
      <dgm:spPr/>
      <dgm:t>
        <a:bodyPr/>
        <a:lstStyle/>
        <a:p>
          <a:endParaRPr lang="en-US"/>
        </a:p>
      </dgm:t>
    </dgm:pt>
  </dgm:ptLst>
  <dgm:cxnLst>
    <dgm:cxn modelId="{95E0EB12-AAEC-495A-844D-59FD7657B59D}" type="presOf" srcId="{9014AFA3-73CF-415F-BCA5-D34D3F3AEC4C}" destId="{4CD6C042-E109-4602-B2E9-4FA15D1348DC}" srcOrd="0" destOrd="0" presId="urn:microsoft.com/office/officeart/2005/8/layout/venn1"/>
    <dgm:cxn modelId="{CCDDDAAD-33EA-4DF6-B12B-B622C02EDB76}" type="presOf" srcId="{860EFB3B-79EA-4629-A1BE-F0AC3A7705E4}" destId="{FCF5B0D6-6A99-4802-80FB-D8ED71F26B6D}" srcOrd="0" destOrd="0" presId="urn:microsoft.com/office/officeart/2005/8/layout/venn1"/>
    <dgm:cxn modelId="{9418E4F9-C3D8-4AD9-9238-95A575C52ED4}" srcId="{9014AFA3-73CF-415F-BCA5-D34D3F3AEC4C}" destId="{860EFB3B-79EA-4629-A1BE-F0AC3A7705E4}" srcOrd="0" destOrd="0" parTransId="{B4D6F34A-0E4A-45AC-A3DC-14607EAF8FA0}" sibTransId="{FEBE3333-3F1B-47DF-8C2B-F5B7C1E862E7}"/>
    <dgm:cxn modelId="{EE211F59-76BA-4F51-820E-3F1A373497BA}" type="presParOf" srcId="{4CD6C042-E109-4602-B2E9-4FA15D1348DC}" destId="{FCF5B0D6-6A99-4802-80FB-D8ED71F26B6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5B0D6-6A99-4802-80FB-D8ED71F26B6D}">
      <dsp:nvSpPr>
        <dsp:cNvPr id="0" name=""/>
        <dsp:cNvSpPr/>
      </dsp:nvSpPr>
      <dsp:spPr>
        <a:xfrm>
          <a:off x="2610679" y="0"/>
          <a:ext cx="4214191" cy="421419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/>
            <a:t>Faulty Vision Or Faulty Brains?</a:t>
          </a:r>
          <a:br>
            <a:rPr lang="en-US" sz="3500" b="1" kern="1200" dirty="0" smtClean="0"/>
          </a:br>
          <a:r>
            <a:rPr lang="en-US" sz="3500" b="1" i="1" kern="1200" dirty="0" smtClean="0"/>
            <a:t>A Brief Proof</a:t>
          </a:r>
          <a:br>
            <a:rPr lang="en-US" sz="3500" b="1" i="1" kern="1200" dirty="0" smtClean="0"/>
          </a:br>
          <a:r>
            <a:rPr lang="en-US" sz="3500" b="1" i="1" kern="1200" dirty="0" smtClean="0"/>
            <a:t> Of Human Blindness</a:t>
          </a:r>
          <a:endParaRPr lang="en-US" sz="3500" kern="1200" dirty="0"/>
        </a:p>
      </dsp:txBody>
      <dsp:txXfrm>
        <a:off x="3227833" y="617154"/>
        <a:ext cx="2979883" cy="29798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5B0D6-6A99-4802-80FB-D8ED71F26B6D}">
      <dsp:nvSpPr>
        <dsp:cNvPr id="0" name=""/>
        <dsp:cNvSpPr/>
      </dsp:nvSpPr>
      <dsp:spPr>
        <a:xfrm>
          <a:off x="1989130" y="0"/>
          <a:ext cx="4465983" cy="446598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b="1" kern="1200" dirty="0" smtClean="0"/>
            <a:t>If  You Are Not Certain Of  What You See…..</a:t>
          </a:r>
          <a:endParaRPr lang="en-US" sz="5000" kern="1200" dirty="0"/>
        </a:p>
      </dsp:txBody>
      <dsp:txXfrm>
        <a:off x="2643158" y="654028"/>
        <a:ext cx="3157927" cy="31579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6B01-3FDE-461B-BA70-FE3891FAF9BA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5BB6E-B953-4269-9674-EB21B6E7F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57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6B01-3FDE-461B-BA70-FE3891FAF9BA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5BB6E-B953-4269-9674-EB21B6E7F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6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6B01-3FDE-461B-BA70-FE3891FAF9BA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5BB6E-B953-4269-9674-EB21B6E7F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1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6B01-3FDE-461B-BA70-FE3891FAF9BA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5BB6E-B953-4269-9674-EB21B6E7F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81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6B01-3FDE-461B-BA70-FE3891FAF9BA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5BB6E-B953-4269-9674-EB21B6E7F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1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6B01-3FDE-461B-BA70-FE3891FAF9BA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5BB6E-B953-4269-9674-EB21B6E7F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1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6B01-3FDE-461B-BA70-FE3891FAF9BA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5BB6E-B953-4269-9674-EB21B6E7F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6B01-3FDE-461B-BA70-FE3891FAF9BA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5BB6E-B953-4269-9674-EB21B6E7F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4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6B01-3FDE-461B-BA70-FE3891FAF9BA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5BB6E-B953-4269-9674-EB21B6E7F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9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6B01-3FDE-461B-BA70-FE3891FAF9BA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EF05BB6E-B953-4269-9674-EB21B6E7F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34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6B01-3FDE-461B-BA70-FE3891FAF9BA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5BB6E-B953-4269-9674-EB21B6E7F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10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6B01-3FDE-461B-BA70-FE3891FAF9BA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5BB6E-B953-4269-9674-EB21B6E7F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2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6B01-3FDE-461B-BA70-FE3891FAF9BA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5BB6E-B953-4269-9674-EB21B6E7F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6B01-3FDE-461B-BA70-FE3891FAF9BA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5BB6E-B953-4269-9674-EB21B6E7F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6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6B01-3FDE-461B-BA70-FE3891FAF9BA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5BB6E-B953-4269-9674-EB21B6E7F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83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6B01-3FDE-461B-BA70-FE3891FAF9BA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5BB6E-B953-4269-9674-EB21B6E7F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17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6B01-3FDE-461B-BA70-FE3891FAF9BA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5BB6E-B953-4269-9674-EB21B6E7F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7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E266B01-3FDE-461B-BA70-FE3891FAF9BA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F05BB6E-B953-4269-9674-EB21B6E7F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7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Inquiry@INFORModal.com" TargetMode="External"/><Relationship Id="rId3" Type="http://schemas.openxmlformats.org/officeDocument/2006/relationships/diagramLayout" Target="../diagrams/layout2.xml"/><Relationship Id="rId7" Type="http://schemas.openxmlformats.org/officeDocument/2006/relationships/hyperlink" Target="http://www.informodal.com/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556" y="1033670"/>
            <a:ext cx="11357113" cy="1785316"/>
          </a:xfr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en-US" sz="107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lphaMaleModern" panose="00000400000000000000" pitchFamily="2" charset="0"/>
              </a:rPr>
              <a:t>Human Perspectives</a:t>
            </a:r>
            <a:r>
              <a:rPr lang="en-US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lphaMaleModern" panose="00000400000000000000" pitchFamily="2" charset="0"/>
              </a:rPr>
              <a:t/>
            </a:r>
            <a:br>
              <a:rPr lang="en-US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lphaMaleModern" panose="00000400000000000000" pitchFamily="2" charset="0"/>
              </a:rPr>
            </a:br>
            <a:r>
              <a:rPr lang="en-US" sz="4900" b="1" i="1" dirty="0" smtClean="0">
                <a:solidFill>
                  <a:schemeClr val="tx2"/>
                </a:solidFill>
                <a:latin typeface="Bradley Hand ITC" panose="03070402050302030203" pitchFamily="66" charset="0"/>
              </a:rPr>
              <a:t>A Brief Proof Of Human Blindness</a:t>
            </a:r>
            <a:endParaRPr lang="en-US" sz="4000" b="1" i="1" dirty="0">
              <a:solidFill>
                <a:schemeClr val="tx2"/>
              </a:solidFill>
              <a:latin typeface="Bradley Hand ITC" panose="03070402050302030203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224758" y="4015408"/>
            <a:ext cx="4754130" cy="17962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You See </a:t>
            </a:r>
            <a:b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 Not What </a:t>
            </a:r>
            <a:b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You Interpret</a:t>
            </a:r>
            <a:endParaRPr lang="en-US" sz="18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00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26783381"/>
              </p:ext>
            </p:extLst>
          </p:nvPr>
        </p:nvGraphicFramePr>
        <p:xfrm>
          <a:off x="581805" y="569843"/>
          <a:ext cx="6812910" cy="4465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8278" y="5181599"/>
            <a:ext cx="5267739" cy="1555249"/>
          </a:xfrm>
        </p:spPr>
        <p:txBody>
          <a:bodyPr>
            <a:noAutofit/>
          </a:bodyPr>
          <a:lstStyle/>
          <a:p>
            <a:pPr marL="292100" lvl="0" algn="l"/>
            <a:r>
              <a:rPr lang="en-US" i="1" dirty="0" smtClean="0"/>
              <a:t>CONTACT US :</a:t>
            </a:r>
          </a:p>
          <a:p>
            <a:pPr marL="292100" lvl="0" algn="r"/>
            <a:r>
              <a:rPr lang="en-US" b="1" i="1" baseline="0" dirty="0" smtClean="0">
                <a:hlinkClick r:id="rId7"/>
              </a:rPr>
              <a:t>www.INFORModal.com</a:t>
            </a:r>
            <a:endParaRPr lang="en-US" b="1" i="1" baseline="0" dirty="0" smtClean="0"/>
          </a:p>
          <a:p>
            <a:pPr marL="292100" lvl="0" algn="r"/>
            <a:r>
              <a:rPr lang="en-US" i="1" dirty="0" smtClean="0"/>
              <a:t>E-mail :  </a:t>
            </a:r>
            <a:r>
              <a:rPr lang="en-US" b="1" i="1" dirty="0" smtClean="0">
                <a:hlinkClick r:id="rId8"/>
              </a:rPr>
              <a:t>Inquiry@INFORModal.com</a:t>
            </a:r>
            <a:endParaRPr lang="en-US" b="1" i="1" dirty="0" smtClean="0"/>
          </a:p>
          <a:p>
            <a:pPr marL="571500" lvl="0" indent="-279400" algn="l">
              <a:buFont typeface="Arial" panose="020B0604020202020204" pitchFamily="34" charset="0"/>
              <a:buChar char="•"/>
            </a:pPr>
            <a:endParaRPr lang="en-US" sz="3200" i="1" baseline="0" dirty="0" smtClean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036904" y="569843"/>
            <a:ext cx="4386470" cy="3977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279400" algn="l">
              <a:buFont typeface="Arial" panose="020B0604020202020204" pitchFamily="34" charset="0"/>
              <a:buChar char="•"/>
            </a:pPr>
            <a:r>
              <a:rPr lang="en-US" sz="3200" i="1" dirty="0" smtClean="0"/>
              <a:t>How can you possibly be confident in your decisions?</a:t>
            </a:r>
          </a:p>
          <a:p>
            <a:pPr marL="571500" indent="-279400" algn="l">
              <a:buFont typeface="Arial" panose="020B0604020202020204" pitchFamily="34" charset="0"/>
              <a:buChar char="•"/>
            </a:pPr>
            <a:r>
              <a:rPr lang="en-US" sz="3200" i="1" dirty="0" smtClean="0"/>
              <a:t>Is it possible that solutions are hiding in plain sight?</a:t>
            </a:r>
          </a:p>
          <a:p>
            <a:pPr marL="571500" indent="-279400" algn="l">
              <a:buFont typeface="Arial" panose="020B0604020202020204" pitchFamily="34" charset="0"/>
              <a:buChar char="•"/>
            </a:pPr>
            <a:r>
              <a:rPr lang="en-US" sz="3200" i="1" dirty="0" smtClean="0"/>
              <a:t>Are problems lurking that threaten productivity?</a:t>
            </a:r>
          </a:p>
        </p:txBody>
      </p:sp>
    </p:spTree>
    <p:extLst>
      <p:ext uri="{BB962C8B-B14F-4D97-AF65-F5344CB8AC3E}">
        <p14:creationId xmlns:p14="http://schemas.microsoft.com/office/powerpoint/2010/main" val="201762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85929266"/>
              </p:ext>
            </p:extLst>
          </p:nvPr>
        </p:nvGraphicFramePr>
        <p:xfrm>
          <a:off x="132522" y="503583"/>
          <a:ext cx="6824870" cy="4214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2921" y="503583"/>
            <a:ext cx="4545495" cy="5459896"/>
          </a:xfrm>
        </p:spPr>
        <p:txBody>
          <a:bodyPr>
            <a:noAutofit/>
          </a:bodyPr>
          <a:lstStyle/>
          <a:p>
            <a:pPr marL="571500" lvl="0" indent="-2794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The easiest way to demonstrate our “faulty” nature</a:t>
            </a:r>
            <a:r>
              <a:rPr lang="en-US" sz="2000" baseline="0" dirty="0" smtClean="0"/>
              <a:t> is through some visuals – and our people are experts in demonstrating this – visually and with practical examples that most of us humans are….a bit faulty.</a:t>
            </a:r>
          </a:p>
          <a:p>
            <a:pPr marL="571500" lvl="0" indent="-279400" algn="l">
              <a:buFont typeface="Arial" panose="020B0604020202020204" pitchFamily="34" charset="0"/>
              <a:buChar char="•"/>
            </a:pPr>
            <a:r>
              <a:rPr lang="en-US" sz="2000" baseline="0" dirty="0" smtClean="0"/>
              <a:t>Remember, it is very difficult to convince a human of the righteousness of some action (or report) if his living and reputation depends on not accepting it.</a:t>
            </a:r>
          </a:p>
          <a:p>
            <a:pPr marL="571500" lvl="0" indent="-2794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Breaking away from this mold is exactly what needs to happen – by the majority of those participating in data intelligence projects – if we want to succeed.</a:t>
            </a:r>
            <a:endParaRPr lang="en-US" sz="2000" baseline="0" dirty="0" smtClean="0"/>
          </a:p>
          <a:p>
            <a:pPr marL="571500" lvl="0" indent="-571500" algn="l">
              <a:buFont typeface="Arial" panose="020B0604020202020204" pitchFamily="34" charset="0"/>
              <a:buChar char="•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9329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0186" y="493352"/>
            <a:ext cx="9144000" cy="124624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Do We Really See The Truth?</a:t>
            </a:r>
            <a:r>
              <a:rPr lang="en-US" sz="67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67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600" b="1" i="1" dirty="0" smtClean="0">
                <a:solidFill>
                  <a:schemeClr val="accent1">
                    <a:lumMod val="50000"/>
                  </a:schemeClr>
                </a:solidFill>
              </a:rPr>
              <a:t>Or Is The Truth Elusive &amp; We Make It Up As We Go?</a:t>
            </a:r>
            <a:endParaRPr lang="en-US" sz="3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03510" y="1804102"/>
            <a:ext cx="6121931" cy="2758565"/>
          </a:xfrm>
        </p:spPr>
        <p:txBody>
          <a:bodyPr>
            <a:noAutofit/>
          </a:bodyPr>
          <a:lstStyle/>
          <a:p>
            <a:pPr marL="571500" lvl="0" indent="-223838" algn="l">
              <a:buFont typeface="Arial" panose="020B0604020202020204" pitchFamily="34" charset="0"/>
              <a:buChar char="•"/>
            </a:pPr>
            <a:r>
              <a:rPr lang="en-US" sz="2400" dirty="0" smtClean="0"/>
              <a:t>Take a look at the left image – are the marked blocks (A and B) a different color?</a:t>
            </a:r>
          </a:p>
          <a:p>
            <a:pPr marL="571500" lvl="0" indent="-223838" algn="l">
              <a:buFont typeface="Arial" panose="020B0604020202020204" pitchFamily="34" charset="0"/>
              <a:buChar char="•"/>
            </a:pPr>
            <a:r>
              <a:rPr lang="en-US" sz="2400" baseline="0" dirty="0" smtClean="0"/>
              <a:t>Take</a:t>
            </a:r>
            <a:r>
              <a:rPr lang="en-US" sz="2400" dirty="0" smtClean="0"/>
              <a:t> a look at the right image – it helps prove two seemingly different colors are the same.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" y="1523245"/>
            <a:ext cx="4987621" cy="387164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024" y="4116421"/>
            <a:ext cx="3343275" cy="2590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4211095" y="4123910"/>
            <a:ext cx="5290457" cy="2117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223838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Knowing “THE TRUTH”,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look at the right image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and try to see the colors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that you now KNOW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are the same.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                      ARE THEY?</a:t>
            </a:r>
          </a:p>
        </p:txBody>
      </p:sp>
    </p:spTree>
    <p:extLst>
      <p:ext uri="{BB962C8B-B14F-4D97-AF65-F5344CB8AC3E}">
        <p14:creationId xmlns:p14="http://schemas.microsoft.com/office/powerpoint/2010/main" val="306976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3744" y="2182760"/>
            <a:ext cx="3562814" cy="124624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Do We Really See The Truth?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</a:rPr>
              <a:t>Or Is The Truth Elusive &amp; We Make It Up As We Go?</a:t>
            </a:r>
            <a:endParaRPr lang="en-US" sz="2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486" y="3694327"/>
            <a:ext cx="4594072" cy="3024525"/>
          </a:xfr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marL="571500" lvl="0" indent="-228600" algn="l">
              <a:buFont typeface="Arial" panose="020B0604020202020204" pitchFamily="34" charset="0"/>
              <a:buChar char="•"/>
            </a:pPr>
            <a:r>
              <a:rPr lang="en-US" dirty="0" smtClean="0"/>
              <a:t>Is this stationary picture moving?</a:t>
            </a:r>
          </a:p>
          <a:p>
            <a:pPr marL="571500" lvl="0" indent="-228600" algn="l">
              <a:buFont typeface="Arial" panose="020B0604020202020204" pitchFamily="34" charset="0"/>
              <a:buChar char="•"/>
            </a:pPr>
            <a:r>
              <a:rPr lang="en-US" baseline="0" dirty="0" smtClean="0"/>
              <a:t>HINT : It’s not moving – but you can still see</a:t>
            </a:r>
            <a:r>
              <a:rPr lang="en-US" dirty="0" smtClean="0"/>
              <a:t> flicker in it</a:t>
            </a:r>
            <a:r>
              <a:rPr lang="en-US" baseline="0" dirty="0" smtClean="0"/>
              <a:t>.</a:t>
            </a:r>
          </a:p>
          <a:p>
            <a:pPr marL="571500" lvl="0" indent="-228600" algn="l">
              <a:buFont typeface="Arial" panose="020B0604020202020204" pitchFamily="34" charset="0"/>
              <a:buChar char="•"/>
            </a:pPr>
            <a:r>
              <a:rPr lang="en-US" dirty="0" smtClean="0"/>
              <a:t>Are we moving forward with our business in a real way or do we just have an illusion of moving while we are actually remaining standing still?</a:t>
            </a:r>
            <a:endParaRPr lang="en-US" baseline="0" dirty="0" smtClean="0"/>
          </a:p>
          <a:p>
            <a:pPr lvl="0" algn="l"/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24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0185" y="493352"/>
            <a:ext cx="9852661" cy="1246240"/>
          </a:xfrm>
        </p:spPr>
        <p:txBody>
          <a:bodyPr>
            <a:normAutofit fontScale="90000"/>
          </a:bodyPr>
          <a:lstStyle/>
          <a:p>
            <a:r>
              <a:rPr lang="en-US" sz="6700" b="1" dirty="0" smtClean="0">
                <a:solidFill>
                  <a:schemeClr val="accent1">
                    <a:lumMod val="50000"/>
                  </a:schemeClr>
                </a:solidFill>
              </a:rPr>
              <a:t>Do We Really See The Truth?</a:t>
            </a:r>
            <a:r>
              <a:rPr lang="en-US" sz="72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7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600" b="1" i="1" dirty="0" smtClean="0">
                <a:solidFill>
                  <a:schemeClr val="accent1">
                    <a:lumMod val="50000"/>
                  </a:schemeClr>
                </a:solidFill>
              </a:rPr>
              <a:t>Or Is The Truth Elusive &amp; We Make It Up As We Go?</a:t>
            </a:r>
            <a:endParaRPr lang="en-US" sz="3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556" y="1862260"/>
            <a:ext cx="3385925" cy="4568443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Are the circled areas of this stationary picture moving or showing depth?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en-US" sz="2000" baseline="0" dirty="0" smtClean="0"/>
              <a:t>HINT : They are not moving – but you can still see motion in them</a:t>
            </a:r>
            <a:r>
              <a:rPr lang="en-US" sz="2000" dirty="0" smtClean="0"/>
              <a:t> and your brain sees depth.</a:t>
            </a:r>
            <a:endParaRPr lang="en-US" sz="2000" baseline="0" dirty="0" smtClean="0"/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Are we seeing depth and complication in our business where all there really is out there is the perception of depth but not really much else?</a:t>
            </a:r>
            <a:endParaRPr lang="en-US" sz="2000" baseline="0" dirty="0" smtClean="0"/>
          </a:p>
          <a:p>
            <a:pPr lvl="0" algn="l"/>
            <a:endParaRPr lang="en-US" sz="2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1" y="1862260"/>
            <a:ext cx="7402366" cy="416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7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909" y="477078"/>
            <a:ext cx="9686047" cy="127576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Do We Really See The Truth?</a:t>
            </a:r>
            <a:r>
              <a:rPr lang="en-US" sz="67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67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600" b="1" i="1" dirty="0" smtClean="0">
                <a:solidFill>
                  <a:schemeClr val="accent1">
                    <a:lumMod val="50000"/>
                  </a:schemeClr>
                </a:solidFill>
              </a:rPr>
              <a:t>Or Is The Truth Elusive &amp; We Make It Up As We Go?</a:t>
            </a:r>
            <a:endParaRPr lang="en-US" sz="3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7794" y="2033710"/>
            <a:ext cx="3181841" cy="4371272"/>
          </a:xfrm>
          <a:solidFill>
            <a:schemeClr val="bg2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2000" b="1" dirty="0" smtClean="0"/>
              <a:t>Take a look at the white dots – can you count them?  Do they seem elusive?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2000" b="1" baseline="0" dirty="0" smtClean="0"/>
              <a:t>HINT : The white dots are always there – it’s our</a:t>
            </a:r>
            <a:r>
              <a:rPr lang="en-US" sz="2000" b="1" dirty="0" smtClean="0"/>
              <a:t> brain that has a hard time seeing them all lit up.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2000" b="1" baseline="0" dirty="0" smtClean="0"/>
              <a:t>Are</a:t>
            </a:r>
            <a:r>
              <a:rPr lang="en-US" sz="2000" b="1" dirty="0" smtClean="0"/>
              <a:t> we interpreting data or counting performance in our business in the same manner?</a:t>
            </a:r>
            <a:endParaRPr lang="en-US" sz="2000" b="1" baseline="0" dirty="0" smtClean="0"/>
          </a:p>
          <a:p>
            <a:pPr marL="285750" lvl="0" indent="-285750" algn="l"/>
            <a:endParaRPr lang="en-US" sz="18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640" y="2033710"/>
            <a:ext cx="6849316" cy="385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682" y="493352"/>
            <a:ext cx="9515087" cy="124624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Do We Really See The Truth?</a:t>
            </a:r>
            <a:r>
              <a:rPr lang="en-US" sz="67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67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600" b="1" i="1" dirty="0" smtClean="0">
                <a:solidFill>
                  <a:schemeClr val="accent1">
                    <a:lumMod val="50000"/>
                  </a:schemeClr>
                </a:solidFill>
              </a:rPr>
              <a:t>Or Is The Truth Elusive &amp; We Make It Up As We Go?</a:t>
            </a:r>
            <a:endParaRPr lang="en-US" sz="3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8540" y="1862260"/>
            <a:ext cx="4253948" cy="4277538"/>
          </a:xfrm>
          <a:solidFill>
            <a:schemeClr val="bg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Autofit/>
          </a:bodyPr>
          <a:lstStyle/>
          <a:p>
            <a:pPr marL="571500" lvl="0" indent="-5715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Our perceptions are simply a matter of context.</a:t>
            </a:r>
          </a:p>
          <a:p>
            <a:pPr marL="571500" lvl="0" indent="-5715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In this example, the background frames the context in line with our expectations.</a:t>
            </a:r>
          </a:p>
          <a:p>
            <a:pPr marL="571500" lvl="0" indent="-5715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A and B are the same color.  Using your finger, hide the transition between A and B. See inset.</a:t>
            </a:r>
            <a:br>
              <a:rPr lang="en-US" sz="2000" dirty="0" smtClean="0"/>
            </a:br>
            <a:r>
              <a:rPr lang="en-US" sz="2000" b="1" dirty="0" smtClean="0"/>
              <a:t>This is not a trick – </a:t>
            </a:r>
            <a:r>
              <a:rPr lang="en-US" sz="2000" b="1" dirty="0" smtClean="0">
                <a:solidFill>
                  <a:srgbClr val="FF0000"/>
                </a:solidFill>
              </a:rPr>
              <a:t>this is your brain telling you that trusting your instincts could lead you into the wrong conclusions.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618" y="1955994"/>
            <a:ext cx="6080462" cy="41838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410" y="4807976"/>
            <a:ext cx="2472690" cy="1701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9759547" y="5543550"/>
            <a:ext cx="944416" cy="28575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2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476" y="3503999"/>
            <a:ext cx="4738991" cy="2961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476" y="606136"/>
            <a:ext cx="4738991" cy="28736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8708" y="963945"/>
            <a:ext cx="4621148" cy="1246240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Do We Really See The Truth?</a:t>
            </a:r>
            <a:endParaRPr lang="en-US" sz="3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1496" y="2465834"/>
            <a:ext cx="4928360" cy="3590410"/>
          </a:xfr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marL="571500" lvl="0" indent="-284163" algn="l">
              <a:buFont typeface="Arial" panose="020B0604020202020204" pitchFamily="34" charset="0"/>
              <a:buChar char="•"/>
            </a:pPr>
            <a:r>
              <a:rPr lang="en-US" sz="2800" dirty="0" smtClean="0"/>
              <a:t>Are these lines parallel?   </a:t>
            </a:r>
            <a:br>
              <a:rPr lang="en-US" sz="2800" dirty="0" smtClean="0"/>
            </a:br>
            <a:r>
              <a:rPr lang="en-US" sz="2800" dirty="0" smtClean="0"/>
              <a:t>Do they look it?</a:t>
            </a:r>
          </a:p>
          <a:p>
            <a:pPr marL="571500" lvl="0" indent="-284163" algn="l">
              <a:buFont typeface="Arial" panose="020B0604020202020204" pitchFamily="34" charset="0"/>
              <a:buChar char="•"/>
            </a:pPr>
            <a:r>
              <a:rPr lang="en-US" sz="2800" dirty="0" smtClean="0"/>
              <a:t>Are the soldiers the same height?  Do they look it?</a:t>
            </a:r>
          </a:p>
          <a:p>
            <a:pPr marL="571500" lvl="0" indent="-284163" algn="l">
              <a:buFont typeface="Arial" panose="020B0604020202020204" pitchFamily="34" charset="0"/>
              <a:buChar char="•"/>
            </a:pPr>
            <a:r>
              <a:rPr lang="en-US" sz="2800" dirty="0" smtClean="0"/>
              <a:t>Are these drawings cheating or is it your brain responding to a well planned stimulus?</a:t>
            </a:r>
          </a:p>
        </p:txBody>
      </p:sp>
    </p:spTree>
    <p:extLst>
      <p:ext uri="{BB962C8B-B14F-4D97-AF65-F5344CB8AC3E}">
        <p14:creationId xmlns:p14="http://schemas.microsoft.com/office/powerpoint/2010/main" val="20984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7" t="6084" r="6277" b="23220"/>
          <a:stretch/>
        </p:blipFill>
        <p:spPr>
          <a:xfrm>
            <a:off x="6344297" y="1799907"/>
            <a:ext cx="4961467" cy="40403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1194" y="313137"/>
            <a:ext cx="9367995" cy="124624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Based On Our Excellent Visual Acumen….</a:t>
            </a:r>
            <a:b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Let’s Build These And They Will Come!</a:t>
            </a:r>
            <a:endParaRPr lang="en-US" sz="1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99740" y="5676538"/>
            <a:ext cx="5509449" cy="1027325"/>
          </a:xfrm>
        </p:spPr>
        <p:txBody>
          <a:bodyPr>
            <a:noAutofit/>
          </a:bodyPr>
          <a:lstStyle/>
          <a:p>
            <a:pPr lvl="0"/>
            <a:r>
              <a:rPr lang="en-US" sz="3200" i="1" dirty="0" smtClean="0"/>
              <a:t>After all, you have to be able to trust your senses!</a:t>
            </a: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288" y="1596160"/>
            <a:ext cx="3887089" cy="279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20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1246</TotalTime>
  <Words>481</Words>
  <Application>Microsoft Office PowerPoint</Application>
  <PresentationFormat>Widescreen</PresentationFormat>
  <Paragraphs>39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AlphaMaleModern</vt:lpstr>
      <vt:lpstr>Arial</vt:lpstr>
      <vt:lpstr>Bradley Hand ITC</vt:lpstr>
      <vt:lpstr>Comic Sans MS</vt:lpstr>
      <vt:lpstr>Corbel</vt:lpstr>
      <vt:lpstr>Parallax</vt:lpstr>
      <vt:lpstr>Human Perspectives A Brief Proof Of Human Blindness</vt:lpstr>
      <vt:lpstr>PowerPoint Presentation</vt:lpstr>
      <vt:lpstr>Do We Really See The Truth? Or Is The Truth Elusive &amp; We Make It Up As We Go?</vt:lpstr>
      <vt:lpstr>Do We Really See The Truth? Or Is The Truth Elusive &amp; We Make It Up As We Go?</vt:lpstr>
      <vt:lpstr>Do We Really See The Truth? Or Is The Truth Elusive &amp; We Make It Up As We Go?</vt:lpstr>
      <vt:lpstr>Do We Really See The Truth? Or Is The Truth Elusive &amp; We Make It Up As We Go?</vt:lpstr>
      <vt:lpstr>Do We Really See The Truth? Or Is The Truth Elusive &amp; We Make It Up As We Go?</vt:lpstr>
      <vt:lpstr>Do We Really See The Truth?</vt:lpstr>
      <vt:lpstr>Based On Our Excellent Visual Acumen…. Let’s Build These And They Will Come!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 Development And Management</dc:title>
  <dc:creator>George Gonos</dc:creator>
  <cp:lastModifiedBy>George Gonos</cp:lastModifiedBy>
  <cp:revision>47</cp:revision>
  <dcterms:created xsi:type="dcterms:W3CDTF">2016-03-11T22:17:18Z</dcterms:created>
  <dcterms:modified xsi:type="dcterms:W3CDTF">2016-04-24T02:26:21Z</dcterms:modified>
</cp:coreProperties>
</file>